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6"/>
  </p:notesMasterIdLst>
  <p:handoutMasterIdLst>
    <p:handoutMasterId r:id="rId17"/>
  </p:handoutMasterIdLst>
  <p:sldIdLst>
    <p:sldId id="295" r:id="rId2"/>
    <p:sldId id="300" r:id="rId3"/>
    <p:sldId id="301" r:id="rId4"/>
    <p:sldId id="302" r:id="rId5"/>
    <p:sldId id="290" r:id="rId6"/>
    <p:sldId id="292" r:id="rId7"/>
    <p:sldId id="294" r:id="rId8"/>
    <p:sldId id="303" r:id="rId9"/>
    <p:sldId id="304" r:id="rId10"/>
    <p:sldId id="291" r:id="rId11"/>
    <p:sldId id="296" r:id="rId12"/>
    <p:sldId id="297" r:id="rId13"/>
    <p:sldId id="298" r:id="rId14"/>
    <p:sldId id="299" r:id="rId1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B13E8AA-DE84-4B16-8290-CA97D9A32747}">
          <p14:sldIdLst>
            <p14:sldId id="295"/>
            <p14:sldId id="300"/>
            <p14:sldId id="301"/>
            <p14:sldId id="302"/>
          </p14:sldIdLst>
        </p14:section>
        <p14:section name="无标题节" id="{64302B84-0769-4200-8B34-14A5EFD5E992}">
          <p14:sldIdLst>
            <p14:sldId id="290"/>
            <p14:sldId id="292"/>
            <p14:sldId id="294"/>
            <p14:sldId id="303"/>
            <p14:sldId id="304"/>
            <p14:sldId id="291"/>
            <p14:sldId id="296"/>
            <p14:sldId id="297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0582" autoAdjust="0"/>
  </p:normalViewPr>
  <p:slideViewPr>
    <p:cSldViewPr snapToGrid="0" snapToObjects="1">
      <p:cViewPr varScale="1">
        <p:scale>
          <a:sx n="80" d="100"/>
          <a:sy n="80" d="100"/>
        </p:scale>
        <p:origin x="48" y="31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2023/3/25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2023/3/25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2023/3/25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2023/3/25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2023/3/25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2023/3/25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3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2023/3/25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2023/3/25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56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2023/3/25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2023/3/25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2023/3/25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2023/3/25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机器人</a:t>
            </a:r>
            <a:r>
              <a:rPr lang="en-US" altLang="zh-CN" dirty="0"/>
              <a:t>191 </a:t>
            </a:r>
            <a:r>
              <a:rPr lang="zh-CN" altLang="en-US" dirty="0"/>
              <a:t>庞文祥 </a:t>
            </a:r>
            <a:r>
              <a:rPr lang="en-US" altLang="zh-CN" dirty="0"/>
              <a:t>201900318005</a:t>
            </a:r>
            <a:endParaRPr lang="zh-cn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3294"/>
            <a:ext cx="7995082" cy="1927810"/>
          </a:xfrm>
        </p:spPr>
        <p:txBody>
          <a:bodyPr rtlCol="0"/>
          <a:lstStyle/>
          <a:p>
            <a:pPr rtl="0"/>
            <a:r>
              <a:rPr lang="zh-CN" altLang="en-US" sz="5400" dirty="0"/>
              <a:t>基于物联网的小拱棚种植</a:t>
            </a:r>
            <a:br>
              <a:rPr lang="en-US" altLang="zh-CN" sz="5400" dirty="0"/>
            </a:br>
            <a:r>
              <a:rPr lang="zh-CN" altLang="en-US" sz="5400" dirty="0"/>
              <a:t>环境监控系统</a:t>
            </a:r>
            <a:endParaRPr lang="zh-cn" sz="5400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多拱棚节点自动控制</a:t>
            </a:r>
            <a:r>
              <a:rPr lang="en-US" altLang="zh-CN" dirty="0"/>
              <a:t>(</a:t>
            </a:r>
            <a:r>
              <a:rPr lang="zh-CN" altLang="en-US" dirty="0"/>
              <a:t>下位机</a:t>
            </a:r>
            <a:r>
              <a:rPr lang="en-US" altLang="zh-CN" dirty="0"/>
              <a:t>)</a:t>
            </a:r>
            <a:endParaRPr lang="zh-cn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ja-JP" dirty="0"/>
              <a:t>1</a:t>
            </a:r>
            <a:r>
              <a:rPr lang="zh-CN" altLang="en-US" dirty="0"/>
              <a:t>、检测拱棚节点的基本环境参数</a:t>
            </a:r>
            <a:endParaRPr lang="en-US" altLang="zh-CN" dirty="0"/>
          </a:p>
          <a:p>
            <a:pPr rtl="0"/>
            <a:r>
              <a:rPr lang="en-US" altLang="ja-JP" dirty="0"/>
              <a:t>2</a:t>
            </a:r>
            <a:r>
              <a:rPr lang="zh-CN" altLang="en-US" dirty="0"/>
              <a:t>、基本环境参数可视化</a:t>
            </a:r>
            <a:endParaRPr lang="en-US" altLang="zh-CN" dirty="0"/>
          </a:p>
          <a:p>
            <a:pPr rtl="0"/>
            <a:r>
              <a:rPr lang="en-US" altLang="ja-JP" dirty="0"/>
              <a:t>3</a:t>
            </a:r>
            <a:r>
              <a:rPr lang="zh-CN" altLang="en-US" dirty="0"/>
              <a:t>、具有一定自我调节环境参数的能力</a:t>
            </a:r>
            <a:endParaRPr lang="en-US" altLang="zh-CN" dirty="0"/>
          </a:p>
          <a:p>
            <a:pPr rtl="0"/>
            <a:r>
              <a:rPr lang="en-US" altLang="ja-JP" dirty="0"/>
              <a:t>4</a:t>
            </a:r>
            <a:r>
              <a:rPr lang="zh-CN" altLang="en-US" dirty="0"/>
              <a:t>、能够远程控制</a:t>
            </a:r>
            <a:endParaRPr lang="en-US" altLang="zh-CN" dirty="0"/>
          </a:p>
          <a:p>
            <a:pPr rtl="0"/>
            <a:r>
              <a:rPr lang="zh-CN" altLang="en-US" dirty="0"/>
              <a:t>为了达成上述功能，每个节点系统需要有传感器模块，环境控制模块，联网模块以及</a:t>
            </a:r>
            <a:r>
              <a:rPr lang="en-US" altLang="zh-CN" dirty="0"/>
              <a:t>LCD</a:t>
            </a:r>
            <a:r>
              <a:rPr lang="zh-CN" altLang="en-US" dirty="0"/>
              <a:t>等外围辅助器件的支持，并且由一个主控核心调度。</a:t>
            </a:r>
            <a:endParaRPr lang="en-US" altLang="ja-JP" dirty="0"/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28433395-1028-EFF7-8432-74A83C4A9A0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503165" y="3542190"/>
            <a:ext cx="5688836" cy="33158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38ED81-C03B-DC48-2C05-AEE7983B1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165" y="1"/>
            <a:ext cx="5688836" cy="354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云端服务器（云端）</a:t>
            </a:r>
            <a:endParaRPr lang="zh-cn" dirty="0"/>
          </a:p>
        </p:txBody>
      </p:sp>
      <p:pic>
        <p:nvPicPr>
          <p:cNvPr id="24" name="图片占位符 23">
            <a:extLst>
              <a:ext uri="{FF2B5EF4-FFF2-40B4-BE49-F238E27FC236}">
                <a16:creationId xmlns:a16="http://schemas.microsoft.com/office/drawing/2014/main" id="{960FC9F0-C861-27D0-8F90-0468B59BA0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6758" b="6758"/>
          <a:stretch>
            <a:fillRect/>
          </a:stretch>
        </p:blipFill>
        <p:spPr>
          <a:xfrm>
            <a:off x="6638925" y="0"/>
            <a:ext cx="5553075" cy="6858000"/>
          </a:xfr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</p:pic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826D80C4-AA88-AE1D-E8A2-2888F16BADA0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zh-CN" altLang="en-US" dirty="0"/>
              <a:t>以建立一个稳定，响应迅速的服务器为目标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、使用稳定的传输层协议</a:t>
            </a:r>
            <a:r>
              <a:rPr lang="en-US" altLang="zh-CN" dirty="0"/>
              <a:t>——TCP</a:t>
            </a:r>
            <a:r>
              <a:rPr lang="zh-CN" altLang="en-US" dirty="0"/>
              <a:t>协议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、多线程同步互斥机制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、合理的数据传输规范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、区分用户与多节点的可靠标识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、系统运行的日志文件</a:t>
            </a:r>
          </a:p>
        </p:txBody>
      </p:sp>
    </p:spTree>
    <p:extLst>
      <p:ext uri="{BB962C8B-B14F-4D97-AF65-F5344CB8AC3E}">
        <p14:creationId xmlns:p14="http://schemas.microsoft.com/office/powerpoint/2010/main" val="392836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1788D-CC2F-C3BC-0BE7-76C24EAA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8721"/>
            <a:ext cx="5303519" cy="583800"/>
          </a:xfrm>
        </p:spPr>
        <p:txBody>
          <a:bodyPr/>
          <a:lstStyle/>
          <a:p>
            <a:r>
              <a:rPr lang="zh-CN" altLang="en-US" dirty="0"/>
              <a:t>云端服务器稳定运行的保障（云端）</a:t>
            </a:r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3DB5F62C-10EB-8F22-4B59-C6ABBB26E9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10729" t="-1519" r="-10729" b="-1519"/>
          <a:stretch/>
        </p:blipFill>
        <p:spPr>
          <a:xfrm>
            <a:off x="6638925" y="-4352"/>
            <a:ext cx="5553075" cy="6862352"/>
          </a:xfr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99914E-B2B4-9612-C356-F91F462A5B3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8694834-4BF3-4FD9-A1A6-0F4CE7DCB47F}" type="datetime1">
              <a:rPr lang="zh-CN" altLang="en-US" smtClean="0"/>
              <a:t>2023/3/25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3B49EFD-CE4E-204A-4F89-C3B11E7579F6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zh-CN" altLang="en-US" dirty="0"/>
              <a:t>服务器线程池保证数据读写原子性的保障：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mutex</a:t>
            </a:r>
            <a:r>
              <a:rPr lang="zh-CN" altLang="en-US" dirty="0"/>
              <a:t>互斥锁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 err="1"/>
              <a:t>cond</a:t>
            </a:r>
            <a:r>
              <a:rPr lang="zh-CN" altLang="en-US" dirty="0"/>
              <a:t>唤醒信号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、标准</a:t>
            </a:r>
            <a:r>
              <a:rPr lang="en-US" altLang="zh-CN" dirty="0"/>
              <a:t>IO</a:t>
            </a:r>
            <a:r>
              <a:rPr lang="zh-CN" altLang="en-US" dirty="0"/>
              <a:t>的缓冲区特性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、任务链表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、用户链表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、线程状态链表</a:t>
            </a:r>
          </a:p>
        </p:txBody>
      </p:sp>
    </p:spTree>
    <p:extLst>
      <p:ext uri="{BB962C8B-B14F-4D97-AF65-F5344CB8AC3E}">
        <p14:creationId xmlns:p14="http://schemas.microsoft.com/office/powerpoint/2010/main" val="323378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E205A-77F6-0A48-641B-97B646DF7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简洁美观的用户端（上位机）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A0DBEE5-ABDD-5CA1-C1C0-407FDFF182B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1739" y="1204075"/>
            <a:ext cx="7017849" cy="414916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737AD2-DC77-9CB2-6FC8-80082D9C3219}"/>
              </a:ext>
            </a:extLst>
          </p:cNvPr>
          <p:cNvSpPr txBox="1"/>
          <p:nvPr/>
        </p:nvSpPr>
        <p:spPr>
          <a:xfrm>
            <a:off x="1740021" y="5519172"/>
            <a:ext cx="4092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提供可视化操作界面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任何时间，任何地点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随心所欲的控制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018A480-F540-4B94-066B-8848D849B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463" y="0"/>
            <a:ext cx="4691537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9025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612B99A1-B672-BDCF-9D42-2BD2424ACB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BD0287-C36B-466B-D7AC-EBF6F41C144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dirty="0"/>
              <a:t>机器人</a:t>
            </a:r>
            <a:r>
              <a:rPr lang="en-US" altLang="zh-CN" dirty="0"/>
              <a:t>191 </a:t>
            </a:r>
            <a:r>
              <a:rPr lang="zh-CN" altLang="en-US" dirty="0"/>
              <a:t>庞文祥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8366510-B130-1CB5-2FBB-A422BA957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943661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2CBF5319-E1DF-C79B-6322-BE75A01A00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0CEDB6D-EBAA-5F3A-25C2-A08E39D5BF0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92200" y="2751662"/>
            <a:ext cx="10515600" cy="70313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36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</a:t>
            </a:r>
            <a:r>
              <a:rPr lang="zh-CN" altLang="en-US" sz="36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、国内外物联网温室的发展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89B65A2-E5D9-2B2B-6C5E-DF0A3D315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936588"/>
            <a:ext cx="11353800" cy="1436706"/>
          </a:xfrm>
        </p:spPr>
        <p:txBody>
          <a:bodyPr/>
          <a:lstStyle/>
          <a:p>
            <a:r>
              <a:rPr lang="zh-CN" altLang="en-US" sz="5400" b="0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一、研究的背景与意义</a:t>
            </a:r>
          </a:p>
        </p:txBody>
      </p:sp>
    </p:spTree>
    <p:extLst>
      <p:ext uri="{BB962C8B-B14F-4D97-AF65-F5344CB8AC3E}">
        <p14:creationId xmlns:p14="http://schemas.microsoft.com/office/powerpoint/2010/main" val="386429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43DE23C7-3C7E-9437-0261-6E3E5A57F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6" y="104458"/>
            <a:ext cx="7390476" cy="36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02800E-B4ED-D8EA-4A48-AB1387D62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32" y="1257255"/>
            <a:ext cx="6961905" cy="26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4554C6-A62D-BBF2-6EBA-0273A87B4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457" y="2456752"/>
            <a:ext cx="6876190" cy="20857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E1BDCA-CE11-83D8-38BA-5B5852D15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219" y="3346812"/>
            <a:ext cx="7380952" cy="22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410312B-199B-6B53-5593-E39EDBD1D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6286" y="4081781"/>
            <a:ext cx="7485714" cy="24476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FD1171-A58E-B6F4-F613-966485FA0D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4857" y="3486332"/>
            <a:ext cx="4057143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709B2B0A-7EF3-6995-5275-CA60B695C2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657CD8-7B95-593D-08F9-0B780897EFD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36600" y="2720546"/>
            <a:ext cx="10515600" cy="1636444"/>
          </a:xfrm>
        </p:spPr>
        <p:txBody>
          <a:bodyPr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36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</a:t>
            </a:r>
            <a:r>
              <a:rPr lang="zh-CN" altLang="en-US" sz="3600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、广西的种植优势与难点</a:t>
            </a:r>
            <a:endParaRPr lang="en-US" altLang="zh-CN" sz="3600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endParaRPr lang="zh-CN" altLang="en-US" sz="3600" cap="none" spc="0" dirty="0">
              <a:ln/>
              <a:solidFill>
                <a:schemeClr val="accent4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97EF0A7-CBF5-C7AB-6DFC-F8B41956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47694"/>
            <a:ext cx="8928100" cy="1220806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CN" altLang="en-US" sz="6000" spc="0" dirty="0">
                <a:ln/>
                <a:solidFill>
                  <a:schemeClr val="accent3"/>
                </a:solidFill>
              </a:rPr>
              <a:t>一、研究的背景与意义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4D2211-F543-397C-24FC-5EF1CE653FD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92875"/>
            <a:ext cx="2743200" cy="228600"/>
          </a:xfrm>
        </p:spPr>
        <p:txBody>
          <a:bodyPr/>
          <a:lstStyle/>
          <a:p>
            <a:fld id="{29DFF25C-9262-44CA-B6E7-8886FDFBBD68}" type="datetime1">
              <a:rPr lang="zh-CN" altLang="en-US" smtClean="0"/>
              <a:t>2023/3/25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2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/>
              <a:t>广西的种植优势</a:t>
            </a:r>
            <a:endParaRPr lang="zh-cn" dirty="0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940222" cy="3820080"/>
          </a:xfrm>
        </p:spPr>
        <p:txBody>
          <a:bodyPr rtlCol="0">
            <a:normAutofit lnSpcReduction="10000"/>
          </a:bodyPr>
          <a:lstStyle/>
          <a:p>
            <a:pPr marL="0" indent="0" rtl="0">
              <a:buNone/>
            </a:pPr>
            <a:r>
              <a:rPr lang="zh-CN" altLang="en-US" sz="2000" dirty="0"/>
              <a:t>广西的种植存在的优势</a:t>
            </a:r>
            <a:endParaRPr lang="en-US" altLang="zh-CN" sz="2000" dirty="0"/>
          </a:p>
          <a:p>
            <a:pPr marL="0" indent="0" rtl="0">
              <a:buNone/>
            </a:pPr>
            <a:r>
              <a:rPr lang="en-US" altLang="zh-CN" sz="1600" dirty="0"/>
              <a:t>1</a:t>
            </a:r>
            <a:r>
              <a:rPr lang="zh-CN" altLang="en-US" sz="1600" dirty="0"/>
              <a:t>、亚热带季风性气候，丰富的水、热资源</a:t>
            </a:r>
            <a:endParaRPr lang="en-US" altLang="zh-CN" sz="1600" dirty="0"/>
          </a:p>
          <a:p>
            <a:pPr marL="0" indent="0" rtl="0">
              <a:buNone/>
            </a:pPr>
            <a:r>
              <a:rPr lang="en-US" altLang="zh-CN" sz="1600" dirty="0"/>
              <a:t>2</a:t>
            </a:r>
            <a:r>
              <a:rPr lang="zh-CN" altLang="en-US" sz="1600" dirty="0"/>
              <a:t>、</a:t>
            </a:r>
            <a:r>
              <a:rPr lang="en-US" altLang="zh-CN" sz="1600" dirty="0"/>
              <a:t>265.52</a:t>
            </a:r>
            <a:r>
              <a:rPr lang="zh-CN" altLang="en-US" sz="1600" dirty="0"/>
              <a:t>万公顷的更低面积</a:t>
            </a:r>
            <a:endParaRPr lang="en-US" altLang="zh-CN" sz="1600" dirty="0"/>
          </a:p>
          <a:p>
            <a:pPr marL="0" indent="0" rtl="0">
              <a:buNone/>
            </a:pPr>
            <a:r>
              <a:rPr lang="en-US" altLang="zh-CN" sz="1600" dirty="0"/>
              <a:t>3</a:t>
            </a:r>
            <a:r>
              <a:rPr lang="zh-CN" altLang="en-US" sz="1600" dirty="0"/>
              <a:t>、面向东海，东盟接壤的海上通道</a:t>
            </a:r>
            <a:endParaRPr lang="en-US" altLang="zh-CN" sz="1600" dirty="0"/>
          </a:p>
          <a:p>
            <a:pPr marL="0" indent="0" rtl="0">
              <a:buNone/>
            </a:pPr>
            <a:r>
              <a:rPr lang="en-US" altLang="zh-CN" sz="1600" dirty="0"/>
              <a:t>4</a:t>
            </a:r>
            <a:r>
              <a:rPr lang="zh-CN" altLang="en-US" sz="1600" dirty="0"/>
              <a:t>、西部陆海的出海口</a:t>
            </a:r>
            <a:endParaRPr lang="en-US" altLang="zh-CN" sz="1600" dirty="0"/>
          </a:p>
          <a:p>
            <a:pPr marL="0" indent="0" rtl="0">
              <a:buNone/>
            </a:pPr>
            <a:r>
              <a:rPr lang="en-US" altLang="zh-CN" sz="1600" dirty="0"/>
              <a:t>5</a:t>
            </a:r>
            <a:r>
              <a:rPr lang="zh-CN" altLang="en-US" sz="1600" dirty="0"/>
              <a:t>、劳动力丰裕</a:t>
            </a:r>
            <a:endParaRPr lang="en-US" altLang="zh-CN" sz="1600" dirty="0"/>
          </a:p>
          <a:p>
            <a:pPr marL="0" indent="0" rtl="0">
              <a:buNone/>
            </a:pPr>
            <a:r>
              <a:rPr lang="en-US" altLang="zh-CN" sz="1600" dirty="0"/>
              <a:t>6</a:t>
            </a:r>
            <a:r>
              <a:rPr lang="zh-CN" altLang="en-US" sz="1600" dirty="0"/>
              <a:t>、国家创新资源</a:t>
            </a:r>
            <a:endParaRPr lang="en-US" altLang="zh-CN" sz="1600" dirty="0"/>
          </a:p>
          <a:p>
            <a:pPr marL="0" indent="0" rtl="0">
              <a:buNone/>
            </a:pPr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799D87B-9E42-AA3F-07B7-455602966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743" y="0"/>
            <a:ext cx="5569258" cy="322861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0A8CB4A-E3D7-9297-85D5-5C7424407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743" y="3228617"/>
            <a:ext cx="5569257" cy="362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广西种植面临的问题</a:t>
            </a:r>
            <a:endParaRPr lang="zh-cn" dirty="0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、全球气候变暖，多地遇到干旱</a:t>
            </a:r>
            <a:endParaRPr lang="en-US" altLang="zh-CN" dirty="0"/>
          </a:p>
          <a:p>
            <a:pPr marL="0" indent="0" rtl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、早春升温加快，虫害高发</a:t>
            </a:r>
            <a:endParaRPr lang="en-US" altLang="zh-CN" dirty="0"/>
          </a:p>
          <a:p>
            <a:pPr marL="0" indent="0" rtl="0">
              <a:buNone/>
            </a:pPr>
            <a:r>
              <a:rPr lang="en-US" altLang="zh-CN" dirty="0"/>
              <a:t>3</a:t>
            </a:r>
            <a:r>
              <a:rPr lang="zh-CN" altLang="en-US" dirty="0"/>
              <a:t>、地形为山地丘陵，大面积耕作受地形限制</a:t>
            </a:r>
            <a:endParaRPr lang="en-US" altLang="zh-CN" dirty="0"/>
          </a:p>
          <a:p>
            <a:pPr marL="0" indent="0" rtl="0">
              <a:buNone/>
            </a:pPr>
            <a:r>
              <a:rPr lang="en-US" altLang="zh-CN" dirty="0"/>
              <a:t>4</a:t>
            </a:r>
            <a:r>
              <a:rPr lang="zh-CN" altLang="en-US" dirty="0"/>
              <a:t>、光照分部不均匀，南高北低，西高东低</a:t>
            </a:r>
            <a:endParaRPr lang="en-US" altLang="zh-CN" dirty="0"/>
          </a:p>
          <a:p>
            <a:pPr marL="0" indent="0" rtl="0">
              <a:buNone/>
            </a:pPr>
            <a:r>
              <a:rPr lang="en-US" altLang="zh-CN" dirty="0"/>
              <a:t>5</a:t>
            </a:r>
            <a:r>
              <a:rPr lang="zh-CN" altLang="en-US" dirty="0"/>
              <a:t>、难以移植北方先进的大型温室，人工种植自动化程度低，管理难度大，种植管理大多依赖农户自身经验。</a:t>
            </a:r>
            <a:endParaRPr lang="en-US" altLang="zh-CN" dirty="0"/>
          </a:p>
          <a:p>
            <a:pPr marL="0" indent="0" rtl="0">
              <a:buNone/>
            </a:pPr>
            <a:r>
              <a:rPr lang="en-US" altLang="zh-CN" dirty="0"/>
              <a:t>6</a:t>
            </a:r>
            <a:r>
              <a:rPr lang="zh-CN" altLang="en-US" dirty="0"/>
              <a:t>、上述原因导致大部分人选择外出务工，劳动力向外流失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11C9B6-044C-65F6-404F-772563DE7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-71021"/>
            <a:ext cx="6096000" cy="38884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487A3B-4CC4-BF13-C9DA-BD925B0D7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3817398"/>
            <a:ext cx="6096000" cy="30406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D6BE2D-7CDF-F5C1-CB05-D7948412A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777" y="1145219"/>
            <a:ext cx="6321224" cy="433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小拱棚种植的优势</a:t>
            </a:r>
            <a:endParaRPr lang="zh-cn" dirty="0"/>
          </a:p>
        </p:txBody>
      </p:sp>
      <p:pic>
        <p:nvPicPr>
          <p:cNvPr id="8" name="图片占位符 25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3028" b="13028"/>
          <a:stretch/>
        </p:blipFill>
        <p:spPr>
          <a:xfrm>
            <a:off x="6638928" y="-4351"/>
            <a:ext cx="5593257" cy="6912000"/>
          </a:xfrm>
          <a:solidFill>
            <a:schemeClr val="bg1"/>
          </a:solidFill>
        </p:spPr>
      </p:pic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2543" y="1187611"/>
            <a:ext cx="4858574" cy="4495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/>
              <a:t>1</a:t>
            </a:r>
            <a:r>
              <a:rPr lang="zh-CN" altLang="en-US" dirty="0"/>
              <a:t>、结构简单</a:t>
            </a:r>
            <a:endParaRPr lang="en-US" altLang="zh-CN" dirty="0"/>
          </a:p>
          <a:p>
            <a:pPr rtl="0"/>
            <a:r>
              <a:rPr lang="en-US" altLang="zh-CN" dirty="0"/>
              <a:t>2</a:t>
            </a:r>
            <a:r>
              <a:rPr lang="zh-CN" altLang="en-US" dirty="0"/>
              <a:t>、造价低廉</a:t>
            </a:r>
            <a:endParaRPr lang="en-US" altLang="zh-CN" dirty="0"/>
          </a:p>
          <a:p>
            <a:pPr rtl="0"/>
            <a:r>
              <a:rPr lang="en-US" altLang="zh-CN" dirty="0"/>
              <a:t>3</a:t>
            </a:r>
            <a:r>
              <a:rPr lang="zh-CN" altLang="en-US" dirty="0"/>
              <a:t>、提供相对独立的生长环境</a:t>
            </a:r>
            <a:endParaRPr lang="en-US" altLang="zh-CN" dirty="0"/>
          </a:p>
          <a:p>
            <a:pPr rtl="0"/>
            <a:r>
              <a:rPr lang="en-US" altLang="zh-CN" dirty="0"/>
              <a:t>4</a:t>
            </a:r>
            <a:r>
              <a:rPr lang="zh-CN" altLang="en-US" dirty="0"/>
              <a:t>、自定义程度高</a:t>
            </a:r>
            <a:endParaRPr lang="en-US" altLang="zh-CN" dirty="0"/>
          </a:p>
          <a:p>
            <a:pPr rtl="0"/>
            <a:r>
              <a:rPr lang="en-US" altLang="zh-CN" dirty="0"/>
              <a:t>5</a:t>
            </a:r>
            <a:r>
              <a:rPr lang="zh-CN" altLang="en-US" dirty="0"/>
              <a:t>、可重复利用</a:t>
            </a:r>
            <a:endParaRPr lang="en-US" altLang="zh-CN" dirty="0"/>
          </a:p>
          <a:p>
            <a:pPr rtl="0"/>
            <a:r>
              <a:rPr lang="zh-CN" altLang="en-US" dirty="0"/>
              <a:t>无论是葡萄等水果种植采用的高架拱棚，还是蔬菜常见的低矮拱棚，其特点都十分契合广西进行农业种植</a:t>
            </a:r>
            <a:endParaRPr lang="en-US" altLang="ja-JP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" r="76"/>
          <a:stretch/>
        </p:blipFill>
        <p:spPr>
          <a:xfrm>
            <a:off x="4931116" y="1911927"/>
            <a:ext cx="7260883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AED580B-9586-AB56-B071-F0836E7AB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南方拱棚难以移植北方先进的温室大棚技术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7B9BC3D-231A-AD15-062E-14EE01C3D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205" y="1199420"/>
            <a:ext cx="4433046" cy="703135"/>
          </a:xfrm>
        </p:spPr>
        <p:txBody>
          <a:bodyPr/>
          <a:lstStyle/>
          <a:p>
            <a:r>
              <a:rPr lang="zh-CN" altLang="en-US" dirty="0"/>
              <a:t>北方温室大棚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54AECE6-BBF5-C5A6-4172-8653BA5C05D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4542" y="1192534"/>
            <a:ext cx="4433046" cy="703135"/>
          </a:xfrm>
        </p:spPr>
        <p:txBody>
          <a:bodyPr/>
          <a:lstStyle/>
          <a:p>
            <a:r>
              <a:rPr lang="zh-CN" altLang="en-US" dirty="0"/>
              <a:t>广西小拱棚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8FC29D-A533-17AB-AE2E-56ED8A313DD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8694834-4BF3-4FD9-A1A6-0F4CE7DCB47F}" type="datetime1">
              <a:rPr lang="zh-CN" altLang="en-US" smtClean="0"/>
              <a:t>2023/3/25</a:t>
            </a:fld>
            <a:endParaRPr lang="en-US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C25913B3-08E4-0BF5-D0D6-D86707D9224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/>
          <a:stretch/>
        </p:blipFill>
        <p:spPr>
          <a:xfrm>
            <a:off x="824412" y="1835217"/>
            <a:ext cx="3976978" cy="2747169"/>
          </a:xfrm>
        </p:spPr>
      </p:pic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35DEAF8D-179F-80D4-5B5D-F1335A829D7C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6934542" y="1797117"/>
            <a:ext cx="3976978" cy="2747169"/>
          </a:xfr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A6BE8CC-E432-5F64-56E4-A541413876B2}"/>
              </a:ext>
            </a:extLst>
          </p:cNvPr>
          <p:cNvSpPr txBox="1"/>
          <p:nvPr/>
        </p:nvSpPr>
        <p:spPr>
          <a:xfrm>
            <a:off x="824412" y="4993546"/>
            <a:ext cx="4206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北方平原地形适合大面积的大型温室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搭配大型电气设备控制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429042-36F5-B541-B778-14E801051AE1}"/>
              </a:ext>
            </a:extLst>
          </p:cNvPr>
          <p:cNvSpPr txBox="1"/>
          <p:nvPr/>
        </p:nvSpPr>
        <p:spPr>
          <a:xfrm>
            <a:off x="6117776" y="4960189"/>
            <a:ext cx="6161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山川丘陵，地形不够开拓平坦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无论是低矮小拱棚还是高架拱棚都不适合大型的电气设备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845600F-469D-EFF1-F8C2-5CCB8E2CA5A4}"/>
              </a:ext>
            </a:extLst>
          </p:cNvPr>
          <p:cNvSpPr txBox="1"/>
          <p:nvPr/>
        </p:nvSpPr>
        <p:spPr>
          <a:xfrm>
            <a:off x="4877951" y="2158527"/>
            <a:ext cx="1980029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/>
                </a:solidFill>
              </a:rPr>
              <a:t>地形因素的限制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bg2"/>
                </a:solidFill>
              </a:rPr>
              <a:t>拱棚结构的差异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ctr"/>
            <a:r>
              <a:rPr lang="zh-CN" altLang="en-US" sz="6600" dirty="0">
                <a:solidFill>
                  <a:schemeClr val="bg2"/>
                </a:solidFill>
              </a:rPr>
              <a:t>≠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4D5F975-283F-519F-053C-64A48A558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238" y="1009952"/>
            <a:ext cx="8009524" cy="483809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DD8B87E-8856-25DD-336A-E1AA8D99FA61}"/>
              </a:ext>
            </a:extLst>
          </p:cNvPr>
          <p:cNvSpPr txBox="1"/>
          <p:nvPr/>
        </p:nvSpPr>
        <p:spPr>
          <a:xfrm>
            <a:off x="4242495" y="2804479"/>
            <a:ext cx="4175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/>
              <a:t>缺少技术</a:t>
            </a:r>
            <a:r>
              <a:rPr lang="zh-CN" altLang="en-US" sz="4800" dirty="0"/>
              <a:t>支持</a:t>
            </a:r>
          </a:p>
        </p:txBody>
      </p:sp>
    </p:spTree>
    <p:extLst>
      <p:ext uri="{BB962C8B-B14F-4D97-AF65-F5344CB8AC3E}">
        <p14:creationId xmlns:p14="http://schemas.microsoft.com/office/powerpoint/2010/main" val="187350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15" grpId="0"/>
      <p:bldP spid="16" grpId="0"/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94E78E06-A28F-D3B5-4F90-F75795FD89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3400" y="1790337"/>
            <a:ext cx="11125200" cy="449322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b="0" cap="none" spc="0" dirty="0">
                <a:ln w="0"/>
                <a:solidFill>
                  <a:schemeClr val="tx2">
                    <a:lumMod val="10000"/>
                    <a:lumOff val="90000"/>
                  </a:schemeClr>
                </a:solidFill>
              </a:rPr>
              <a:t>设计目标：</a:t>
            </a:r>
            <a:endParaRPr lang="en-US" altLang="zh-CN" b="0" cap="none" spc="0" dirty="0">
              <a:ln w="0"/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en-US" altLang="zh-CN" b="0" cap="none" spc="0" dirty="0">
                <a:ln w="0"/>
                <a:solidFill>
                  <a:schemeClr val="tx2">
                    <a:lumMod val="10000"/>
                    <a:lumOff val="90000"/>
                  </a:schemeClr>
                </a:solidFill>
              </a:rPr>
              <a:t>1</a:t>
            </a:r>
            <a:r>
              <a:rPr lang="zh-CN" altLang="en-US" b="0" cap="none" spc="0" dirty="0">
                <a:ln w="0"/>
                <a:solidFill>
                  <a:schemeClr val="tx2">
                    <a:lumMod val="10000"/>
                    <a:lumOff val="90000"/>
                  </a:schemeClr>
                </a:solidFill>
              </a:rPr>
              <a:t>、尽量保留拱棚节点的简单的结构设计</a:t>
            </a:r>
            <a:endParaRPr lang="en-US" altLang="zh-CN" b="0" cap="none" spc="0" dirty="0">
              <a:ln w="0"/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en-US" altLang="zh-CN" b="0" cap="none" spc="0" dirty="0">
                <a:ln w="0"/>
                <a:solidFill>
                  <a:schemeClr val="tx2">
                    <a:lumMod val="10000"/>
                    <a:lumOff val="90000"/>
                  </a:schemeClr>
                </a:solidFill>
              </a:rPr>
              <a:t>2</a:t>
            </a:r>
            <a:r>
              <a:rPr lang="zh-CN" altLang="en-US" b="0" cap="none" spc="0" dirty="0">
                <a:ln w="0"/>
                <a:solidFill>
                  <a:schemeClr val="tx2">
                    <a:lumMod val="10000"/>
                    <a:lumOff val="90000"/>
                  </a:schemeClr>
                </a:solidFill>
              </a:rPr>
              <a:t>、利用远程通信技术让小拱棚搭上物联网发展的快车</a:t>
            </a:r>
            <a:endParaRPr lang="en-US" altLang="zh-CN" b="0" cap="none" spc="0" dirty="0">
              <a:ln w="0"/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en-US" altLang="zh-CN" b="0" cap="none" spc="0" dirty="0">
                <a:ln w="0"/>
                <a:solidFill>
                  <a:schemeClr val="tx2">
                    <a:lumMod val="10000"/>
                    <a:lumOff val="90000"/>
                  </a:schemeClr>
                </a:solidFill>
              </a:rPr>
              <a:t>		</a:t>
            </a:r>
            <a:r>
              <a:rPr lang="zh-CN" altLang="en-US" b="0" cap="none" spc="0" dirty="0">
                <a:ln w="0"/>
                <a:solidFill>
                  <a:schemeClr val="tx2">
                    <a:lumMod val="10000"/>
                    <a:lumOff val="90000"/>
                  </a:schemeClr>
                </a:solidFill>
              </a:rPr>
              <a:t>项目特色：</a:t>
            </a:r>
            <a:endParaRPr lang="en-US" altLang="zh-CN" b="0" cap="none" spc="0" dirty="0">
              <a:ln w="0"/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en-US" altLang="zh-CN" b="0" cap="none" spc="0" dirty="0">
                <a:ln w="0"/>
                <a:solidFill>
                  <a:schemeClr val="tx2">
                    <a:lumMod val="10000"/>
                    <a:lumOff val="90000"/>
                  </a:schemeClr>
                </a:solidFill>
              </a:rPr>
              <a:t>			3</a:t>
            </a:r>
            <a:r>
              <a:rPr lang="zh-CN" altLang="en-US" b="0" cap="none" spc="0" dirty="0">
                <a:ln w="0"/>
                <a:solidFill>
                  <a:schemeClr val="tx2">
                    <a:lumMod val="10000"/>
                    <a:lumOff val="90000"/>
                  </a:schemeClr>
                </a:solidFill>
              </a:rPr>
              <a:t>、稳定的通讯服务</a:t>
            </a:r>
            <a:endParaRPr lang="en-US" altLang="zh-CN" b="0" cap="none" spc="0" dirty="0">
              <a:ln w="0"/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en-US" altLang="zh-CN" b="0" cap="none" spc="0" dirty="0">
                <a:ln w="0"/>
                <a:solidFill>
                  <a:schemeClr val="tx2">
                    <a:lumMod val="10000"/>
                    <a:lumOff val="90000"/>
                  </a:schemeClr>
                </a:solidFill>
              </a:rPr>
              <a:t>			4</a:t>
            </a:r>
            <a:r>
              <a:rPr lang="zh-CN" altLang="en-US" b="0" cap="none" spc="0" dirty="0">
                <a:ln w="0"/>
                <a:solidFill>
                  <a:schemeClr val="tx2">
                    <a:lumMod val="10000"/>
                    <a:lumOff val="90000"/>
                  </a:schemeClr>
                </a:solidFill>
              </a:rPr>
              <a:t>、可靠的环境检测</a:t>
            </a:r>
            <a:endParaRPr lang="en-US" altLang="zh-CN" b="0" cap="none" spc="0" dirty="0">
              <a:ln w="0"/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en-US" altLang="zh-CN" b="0" cap="none" spc="0" dirty="0">
                <a:ln w="0"/>
                <a:solidFill>
                  <a:schemeClr val="tx2">
                    <a:lumMod val="10000"/>
                    <a:lumOff val="90000"/>
                  </a:schemeClr>
                </a:solidFill>
              </a:rPr>
              <a:t>			5</a:t>
            </a:r>
            <a:r>
              <a:rPr lang="zh-CN" altLang="en-US" b="0" cap="none" spc="0" dirty="0">
                <a:ln w="0"/>
                <a:solidFill>
                  <a:schemeClr val="tx2">
                    <a:lumMod val="10000"/>
                    <a:lumOff val="90000"/>
                  </a:schemeClr>
                </a:solidFill>
              </a:rPr>
              <a:t>、简洁的用户侧设计</a:t>
            </a:r>
            <a:endParaRPr lang="en-US" altLang="zh-CN" b="0" cap="none" spc="0" dirty="0">
              <a:ln w="0"/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endParaRPr lang="zh-CN" altLang="en-US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A95CE52B-E511-2356-EFBA-33B9DDC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" y="379394"/>
            <a:ext cx="11125200" cy="1436706"/>
          </a:xfrm>
        </p:spPr>
        <p:txBody>
          <a:bodyPr/>
          <a:lstStyle/>
          <a:p>
            <a:pPr algn="ctr"/>
            <a:r>
              <a:rPr lang="zh-CN" altLang="en-US" sz="6600" b="0" spc="0" dirty="0">
                <a:ln w="0"/>
                <a:solidFill>
                  <a:schemeClr val="tx2">
                    <a:lumMod val="10000"/>
                    <a:lumOff val="90000"/>
                  </a:schemeClr>
                </a:solidFill>
              </a:rPr>
              <a:t>二、设计方案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922CC2-E6BF-C9CB-6473-D79D1BE78BC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92875"/>
            <a:ext cx="2743200" cy="228600"/>
          </a:xfrm>
        </p:spPr>
        <p:txBody>
          <a:bodyPr/>
          <a:lstStyle/>
          <a:p>
            <a:fld id="{D840EA0E-60A4-4F09-AB2C-5928C6CC368F}" type="datetime1">
              <a:rPr lang="zh-CN" altLang="en-US" smtClean="0"/>
              <a:t>2023/3/25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7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1" grpId="0"/>
    </p:bldLst>
  </p:timing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{35C53382-1880-4486-9C8A-1B1A32DE4E53}tf78318446_win32</Template>
  <TotalTime>321</TotalTime>
  <Words>616</Words>
  <Application>Microsoft Office PowerPoint</Application>
  <PresentationFormat>宽屏</PresentationFormat>
  <Paragraphs>90</Paragraphs>
  <Slides>14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Meiryo UI</vt:lpstr>
      <vt:lpstr>Microsoft YaHei UI</vt:lpstr>
      <vt:lpstr>SimSun</vt:lpstr>
      <vt:lpstr>Arial</vt:lpstr>
      <vt:lpstr>Calibri</vt:lpstr>
      <vt:lpstr>Bold Tech</vt:lpstr>
      <vt:lpstr>基于物联网的小拱棚种植 环境监控系统</vt:lpstr>
      <vt:lpstr>一、研究的背景与意义</vt:lpstr>
      <vt:lpstr>PowerPoint 演示文稿</vt:lpstr>
      <vt:lpstr>一、研究的背景与意义</vt:lpstr>
      <vt:lpstr>广西的种植优势</vt:lpstr>
      <vt:lpstr>广西种植面临的问题</vt:lpstr>
      <vt:lpstr>小拱棚种植的优势</vt:lpstr>
      <vt:lpstr>南方拱棚难以移植北方先进的温室大棚技术</vt:lpstr>
      <vt:lpstr>二、设计方案</vt:lpstr>
      <vt:lpstr>多拱棚节点自动控制(下位机)</vt:lpstr>
      <vt:lpstr>云端服务器（云端）</vt:lpstr>
      <vt:lpstr>云端服务器稳定运行的保障（云端）</vt:lpstr>
      <vt:lpstr>简洁美观的用户端（上位机）</vt:lpstr>
      <vt:lpstr>谢谢观看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基于物联网的小拱棚种植环境 监控系统</dc:title>
  <dc:creator>庞 文祥</dc:creator>
  <cp:lastModifiedBy>庞 文祥</cp:lastModifiedBy>
  <cp:revision>29</cp:revision>
  <dcterms:created xsi:type="dcterms:W3CDTF">2023-03-23T11:40:51Z</dcterms:created>
  <dcterms:modified xsi:type="dcterms:W3CDTF">2023-03-24T16:22:21Z</dcterms:modified>
</cp:coreProperties>
</file>